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CFF"/>
    <a:srgbClr val="E8E7F7"/>
    <a:srgbClr val="E4E2F1"/>
    <a:srgbClr val="F3FAF2"/>
    <a:srgbClr val="C7A643"/>
    <a:srgbClr val="ED2940"/>
    <a:srgbClr val="CE2511"/>
    <a:srgbClr val="9D74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52" d="100"/>
          <a:sy n="152" d="100"/>
        </p:scale>
        <p:origin x="1432" y="3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6"/>
            <a:ext cx="7772400" cy="1470025"/>
          </a:xfrm>
        </p:spPr>
        <p:txBody>
          <a:bodyPr/>
          <a:lstStyle/>
          <a:p>
            <a:r>
              <a:rPr lang="x-non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33581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145467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2057400" cy="5851525"/>
          </a:xfrm>
        </p:spPr>
        <p:txBody>
          <a:bodyPr vert="eaVert"/>
          <a:lstStyle/>
          <a:p>
            <a:r>
              <a:rPr lang="x-none" smtClean="0"/>
              <a:t>Cliquez et modifiez le titre</a:t>
            </a:r>
            <a:endParaRPr lang="fr-FR"/>
          </a:p>
        </p:txBody>
      </p:sp>
      <p:sp>
        <p:nvSpPr>
          <p:cNvPr id="3" name="Espace réservé du texte vertical 2"/>
          <p:cNvSpPr>
            <a:spLocks noGrp="1"/>
          </p:cNvSpPr>
          <p:nvPr>
            <p:ph type="body" orient="vert" idx="1"/>
          </p:nvPr>
        </p:nvSpPr>
        <p:spPr>
          <a:xfrm>
            <a:off x="457200" y="274639"/>
            <a:ext cx="6019800" cy="5851525"/>
          </a:xfrm>
        </p:spPr>
        <p:txBody>
          <a:bodyPr vert="eaVert"/>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211724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contenu 2"/>
          <p:cNvSpPr>
            <a:spLocks noGrp="1"/>
          </p:cNvSpPr>
          <p:nvPr>
            <p:ph idx="1"/>
          </p:nvPr>
        </p:nvSpPr>
        <p:spPr/>
        <p:txBody>
          <a:body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67007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x-none" smtClean="0"/>
              <a:t>Cliquez et modifiez le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Cliquez pour modifier les styles du texte du masque</a:t>
            </a: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033508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contenu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u contenu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423121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x-none" smtClean="0"/>
              <a:t>Cliquez et modifiez le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7" name="Espace réservé de la date 6"/>
          <p:cNvSpPr>
            <a:spLocks noGrp="1"/>
          </p:cNvSpPr>
          <p:nvPr>
            <p:ph type="dt" sz="half" idx="10"/>
          </p:nvPr>
        </p:nvSpPr>
        <p:spPr/>
        <p:txBody>
          <a:bodyPr/>
          <a:lstStyle/>
          <a:p>
            <a:fld id="{095DB334-4960-D54C-8558-C1BE9A6D5DB9}" type="datetimeFigureOut">
              <a:rPr lang="fr-FR" smtClean="0"/>
              <a:t>01/01/16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901303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e la date 2"/>
          <p:cNvSpPr>
            <a:spLocks noGrp="1"/>
          </p:cNvSpPr>
          <p:nvPr>
            <p:ph type="dt" sz="half" idx="10"/>
          </p:nvPr>
        </p:nvSpPr>
        <p:spPr/>
        <p:txBody>
          <a:bodyPr/>
          <a:lstStyle/>
          <a:p>
            <a:fld id="{095DB334-4960-D54C-8558-C1BE9A6D5DB9}" type="datetimeFigureOut">
              <a:rPr lang="fr-FR" smtClean="0"/>
              <a:t>01/01/16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164152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5DB334-4960-D54C-8558-C1BE9A6D5DB9}" type="datetimeFigureOut">
              <a:rPr lang="fr-FR" smtClean="0"/>
              <a:t>01/01/16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42127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x-none" smtClean="0"/>
              <a:t>Cliquez et modifiez le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Cliquez pour modifier les styles du texte du masque</a:t>
            </a: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1599838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x-non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Cliquez pour modifier les styles du texte du masque</a:t>
            </a: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8927520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B8F215-72F8-DD4F-9E2C-A7497EFFB2C2}" type="slidenum">
              <a:rPr lang="fr-FR" smtClean="0"/>
              <a:t>‹#›</a:t>
            </a:fld>
            <a:endParaRPr lang="fr-FR"/>
          </a:p>
        </p:txBody>
      </p:sp>
    </p:spTree>
    <p:extLst>
      <p:ext uri="{BB962C8B-B14F-4D97-AF65-F5344CB8AC3E}">
        <p14:creationId xmlns:p14="http://schemas.microsoft.com/office/powerpoint/2010/main" val="616636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2.jpg"/><Relationship Id="rId5" Type="http://schemas.openxmlformats.org/officeDocument/2006/relationships/image" Target="../media/image6.jpg"/><Relationship Id="rId6" Type="http://schemas.openxmlformats.org/officeDocument/2006/relationships/image" Target="../media/image7.jpg"/><Relationship Id="rId7" Type="http://schemas.openxmlformats.org/officeDocument/2006/relationships/image" Target="../media/image3.jpg"/><Relationship Id="rId1" Type="http://schemas.openxmlformats.org/officeDocument/2006/relationships/slideLayout" Target="../slideLayouts/slideLayout7.xml"/><Relationship Id="rId2"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6.jpg"/><Relationship Id="rId5" Type="http://schemas.openxmlformats.org/officeDocument/2006/relationships/image" Target="../media/image3.jpg"/><Relationship Id="rId6" Type="http://schemas.openxmlformats.org/officeDocument/2006/relationships/image" Target="../media/image4.jpg"/><Relationship Id="rId7" Type="http://schemas.openxmlformats.org/officeDocument/2006/relationships/image" Target="../media/image5.jpg"/><Relationship Id="rId1" Type="http://schemas.openxmlformats.org/officeDocument/2006/relationships/slideLayout" Target="../slideLayouts/slideLayout7.xml"/><Relationship Id="rId2"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6.jpg"/><Relationship Id="rId5" Type="http://schemas.openxmlformats.org/officeDocument/2006/relationships/image" Target="../media/image3.jpg"/><Relationship Id="rId6" Type="http://schemas.openxmlformats.org/officeDocument/2006/relationships/image" Target="../media/image4.jpg"/><Relationship Id="rId7" Type="http://schemas.openxmlformats.org/officeDocument/2006/relationships/image" Target="../media/image5.jpg"/><Relationship Id="rId1" Type="http://schemas.openxmlformats.org/officeDocument/2006/relationships/slideLayout" Target="../slideLayouts/slideLayout7.xml"/><Relationship Id="rId2"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2808036" y="3613475"/>
            <a:ext cx="4829105" cy="369332"/>
          </a:xfrm>
          <a:prstGeom prst="rect">
            <a:avLst/>
          </a:prstGeom>
          <a:noFill/>
        </p:spPr>
        <p:txBody>
          <a:bodyPr wrap="square" rtlCol="0">
            <a:spAutoFit/>
          </a:bodyPr>
          <a:lstStyle/>
          <a:p>
            <a:endParaRPr lang="fr-FR" dirty="0"/>
          </a:p>
        </p:txBody>
      </p:sp>
      <p:pic>
        <p:nvPicPr>
          <p:cNvPr id="2" name="Image 1" descr="2016 fond-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800" y="381001"/>
            <a:ext cx="7192145" cy="4791766"/>
          </a:xfrm>
          <a:prstGeom prst="rect">
            <a:avLst/>
          </a:prstGeom>
        </p:spPr>
      </p:pic>
      <p:sp>
        <p:nvSpPr>
          <p:cNvPr id="3" name="ZoneTexte 2"/>
          <p:cNvSpPr txBox="1"/>
          <p:nvPr/>
        </p:nvSpPr>
        <p:spPr>
          <a:xfrm>
            <a:off x="1302321" y="1359058"/>
            <a:ext cx="3783680" cy="5498942"/>
          </a:xfrm>
          <a:prstGeom prst="rect">
            <a:avLst/>
          </a:prstGeom>
          <a:solidFill>
            <a:srgbClr val="E4E2F1">
              <a:alpha val="73000"/>
            </a:srgbClr>
          </a:solidFill>
          <a:effectLst>
            <a:glow rad="127000">
              <a:schemeClr val="accent5">
                <a:lumMod val="20000"/>
                <a:lumOff val="80000"/>
                <a:alpha val="12000"/>
              </a:schemeClr>
            </a:glow>
          </a:effectLst>
        </p:spPr>
        <p:txBody>
          <a:bodyPr wrap="square" lIns="254000" tIns="254000" rIns="254000" bIns="254000" rtlCol="0">
            <a:spAutoFit/>
          </a:bodyPr>
          <a:lstStyle/>
          <a:p>
            <a:r>
              <a:rPr lang="fr-FR" dirty="0" smtClean="0">
                <a:latin typeface="Chalkboard"/>
                <a:cs typeface="Chalkboard"/>
              </a:rPr>
              <a:t>Joyeuse </a:t>
            </a:r>
            <a:r>
              <a:rPr lang="fr-FR" dirty="0">
                <a:latin typeface="Chalkboard"/>
                <a:cs typeface="Chalkboard"/>
              </a:rPr>
              <a:t>année à tous!</a:t>
            </a:r>
          </a:p>
          <a:p>
            <a:endParaRPr lang="fr-FR" dirty="0">
              <a:latin typeface="Chalkboard"/>
              <a:cs typeface="Chalkboard"/>
            </a:endParaRPr>
          </a:p>
          <a:p>
            <a:r>
              <a:rPr lang="fr-FR" dirty="0">
                <a:latin typeface="Chalkboard"/>
                <a:cs typeface="Chalkboard"/>
              </a:rPr>
              <a:t>Cette année, j’ai choisi les ponts comme thème de mon message annuel.  De tous temps, ces ouvrages humains ont tiré partie des progrès de la technologie pour franchir les obstacles et rapprocher les hommes.</a:t>
            </a:r>
          </a:p>
          <a:p>
            <a:r>
              <a:rPr lang="fr-FR" dirty="0">
                <a:latin typeface="Chalkboard"/>
                <a:cs typeface="Chalkboard"/>
              </a:rPr>
              <a:t> </a:t>
            </a:r>
            <a:endParaRPr lang="fr-FR" dirty="0" smtClean="0">
              <a:latin typeface="Chalkboard"/>
              <a:cs typeface="Chalkboard"/>
            </a:endParaRPr>
          </a:p>
          <a:p>
            <a:r>
              <a:rPr lang="fr-FR" dirty="0" smtClean="0">
                <a:latin typeface="Chalkboard"/>
                <a:cs typeface="Chalkboard"/>
              </a:rPr>
              <a:t>Que </a:t>
            </a:r>
            <a:r>
              <a:rPr lang="fr-FR" dirty="0">
                <a:latin typeface="Chalkboard"/>
                <a:cs typeface="Chalkboard"/>
              </a:rPr>
              <a:t>cette nouvelle année 2016 vous apporte bonheur et réussite et qu’elle vous permette de découvrir l’autre </a:t>
            </a:r>
            <a:r>
              <a:rPr lang="fr-FR" dirty="0" smtClean="0">
                <a:latin typeface="Chalkboard"/>
                <a:cs typeface="Chalkboard"/>
              </a:rPr>
              <a:t>rive</a:t>
            </a:r>
            <a:r>
              <a:rPr lang="fr-FR" dirty="0">
                <a:latin typeface="Chalkboard"/>
                <a:cs typeface="Chalkboard"/>
              </a:rPr>
              <a:t>.</a:t>
            </a:r>
            <a:endParaRPr lang="fr-FR" dirty="0">
              <a:latin typeface="Chalkboard"/>
              <a:cs typeface="Chalkboard"/>
            </a:endParaRPr>
          </a:p>
          <a:p>
            <a:r>
              <a:rPr lang="fr-FR" dirty="0">
                <a:latin typeface="Chalkboard"/>
                <a:cs typeface="Chalkboard"/>
              </a:rPr>
              <a:t> </a:t>
            </a:r>
          </a:p>
          <a:p>
            <a:r>
              <a:rPr lang="fr-FR" dirty="0">
                <a:latin typeface="Chalkboard"/>
                <a:cs typeface="Chalkboard"/>
              </a:rPr>
              <a:t>Pierre </a:t>
            </a:r>
            <a:r>
              <a:rPr lang="fr-FR" dirty="0" smtClean="0">
                <a:latin typeface="Chalkboard"/>
                <a:cs typeface="Chalkboard"/>
              </a:rPr>
              <a:t>Charreyron</a:t>
            </a:r>
            <a:endParaRPr lang="fr-FR" dirty="0">
              <a:latin typeface="Chalkboard"/>
              <a:cs typeface="Chalkboard"/>
            </a:endParaRPr>
          </a:p>
        </p:txBody>
      </p:sp>
      <p:pic>
        <p:nvPicPr>
          <p:cNvPr id="27" name="Image 26" descr="New-York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7890" y="2049478"/>
            <a:ext cx="3253328" cy="2168885"/>
          </a:xfrm>
          <a:prstGeom prst="rect">
            <a:avLst/>
          </a:prstGeom>
        </p:spPr>
      </p:pic>
      <p:pic>
        <p:nvPicPr>
          <p:cNvPr id="33" name="Image 32" descr="Constantine.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59345" y="1359058"/>
            <a:ext cx="1154805" cy="864935"/>
          </a:xfrm>
          <a:prstGeom prst="rect">
            <a:avLst/>
          </a:prstGeom>
        </p:spPr>
      </p:pic>
    </p:spTree>
    <p:extLst>
      <p:ext uri="{BB962C8B-B14F-4D97-AF65-F5344CB8AC3E}">
        <p14:creationId xmlns:p14="http://schemas.microsoft.com/office/powerpoint/2010/main" val="18896603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Sempe Brooklyn Bridg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6531" y="1092795"/>
            <a:ext cx="1267200" cy="1800000"/>
          </a:xfrm>
          <a:prstGeom prst="rect">
            <a:avLst/>
          </a:prstGeom>
        </p:spPr>
      </p:pic>
      <p:pic>
        <p:nvPicPr>
          <p:cNvPr id="8" name="Image 7" descr="Boston Bridg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8588" y="2305740"/>
            <a:ext cx="1270286" cy="797143"/>
          </a:xfrm>
          <a:prstGeom prst="rect">
            <a:avLst/>
          </a:prstGeom>
        </p:spPr>
      </p:pic>
      <p:pic>
        <p:nvPicPr>
          <p:cNvPr id="3" name="Image 2" descr="New-York 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8711" y="2306967"/>
            <a:ext cx="1271016" cy="847344"/>
          </a:xfrm>
          <a:prstGeom prst="rect">
            <a:avLst/>
          </a:prstGeom>
        </p:spPr>
      </p:pic>
      <p:pic>
        <p:nvPicPr>
          <p:cNvPr id="7" name="Image 6" descr="Pont de Laval 2.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32043" y="3743632"/>
            <a:ext cx="1153636" cy="867273"/>
          </a:xfrm>
          <a:prstGeom prst="rect">
            <a:avLst/>
          </a:prstGeom>
        </p:spPr>
      </p:pic>
      <p:pic>
        <p:nvPicPr>
          <p:cNvPr id="10" name="Image 9" descr="Isère -1.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38425" y="2305740"/>
            <a:ext cx="1270286" cy="848571"/>
          </a:xfrm>
          <a:prstGeom prst="rect">
            <a:avLst/>
          </a:prstGeom>
        </p:spPr>
      </p:pic>
      <p:pic>
        <p:nvPicPr>
          <p:cNvPr id="12" name="Image 11" descr="Constantine.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03783" y="2237948"/>
            <a:ext cx="1154805" cy="864935"/>
          </a:xfrm>
          <a:prstGeom prst="rect">
            <a:avLst/>
          </a:prstGeom>
        </p:spPr>
      </p:pic>
    </p:spTree>
    <p:extLst>
      <p:ext uri="{BB962C8B-B14F-4D97-AF65-F5344CB8AC3E}">
        <p14:creationId xmlns:p14="http://schemas.microsoft.com/office/powerpoint/2010/main" val="221963689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New-York.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178" y="560218"/>
            <a:ext cx="5945790" cy="3652280"/>
          </a:xfrm>
          <a:prstGeom prst="rect">
            <a:avLst/>
          </a:prstGeom>
        </p:spPr>
      </p:pic>
      <p:sp>
        <p:nvSpPr>
          <p:cNvPr id="15" name="ZoneTexte 14"/>
          <p:cNvSpPr txBox="1"/>
          <p:nvPr/>
        </p:nvSpPr>
        <p:spPr>
          <a:xfrm>
            <a:off x="6297520" y="560217"/>
            <a:ext cx="2270433" cy="3652281"/>
          </a:xfrm>
          <a:prstGeom prst="rect">
            <a:avLst/>
          </a:prstGeom>
          <a:solidFill>
            <a:srgbClr val="E4E2F1">
              <a:alpha val="73000"/>
            </a:srgbClr>
          </a:solidFill>
          <a:effectLst>
            <a:glow rad="127000">
              <a:schemeClr val="accent5">
                <a:lumMod val="20000"/>
                <a:lumOff val="80000"/>
                <a:alpha val="12000"/>
              </a:schemeClr>
            </a:glow>
          </a:effectLst>
        </p:spPr>
        <p:txBody>
          <a:bodyPr wrap="square" lIns="254000" tIns="254000" rIns="254000" bIns="254000" rtlCol="0">
            <a:spAutoFit/>
          </a:bodyPr>
          <a:lstStyle/>
          <a:p>
            <a:r>
              <a:rPr lang="fr-FR" sz="1200" dirty="0" smtClean="0">
                <a:latin typeface="Chalkboard"/>
                <a:cs typeface="Chalkboard"/>
              </a:rPr>
              <a:t>Cette </a:t>
            </a:r>
            <a:r>
              <a:rPr lang="fr-FR" sz="1200" dirty="0">
                <a:latin typeface="Chalkboard"/>
                <a:cs typeface="Chalkboard"/>
              </a:rPr>
              <a:t>année, j’ai choisi les ponts comme thème de mon message annuel.  De tous temps, ces ouvrages humains ont tiré partie des progrès de la technologie pour franchir les obstacles et rapprocher les hommes.</a:t>
            </a:r>
          </a:p>
          <a:p>
            <a:r>
              <a:rPr lang="fr-FR" sz="1200" dirty="0">
                <a:latin typeface="Chalkboard"/>
                <a:cs typeface="Chalkboard"/>
              </a:rPr>
              <a:t> </a:t>
            </a:r>
            <a:endParaRPr lang="fr-FR" sz="1200" dirty="0" smtClean="0">
              <a:latin typeface="Chalkboard"/>
              <a:cs typeface="Chalkboard"/>
            </a:endParaRPr>
          </a:p>
          <a:p>
            <a:r>
              <a:rPr lang="fr-FR" sz="1200" dirty="0" smtClean="0">
                <a:latin typeface="Chalkboard"/>
                <a:cs typeface="Chalkboard"/>
              </a:rPr>
              <a:t>Que </a:t>
            </a:r>
            <a:r>
              <a:rPr lang="fr-FR" sz="1200" dirty="0">
                <a:latin typeface="Chalkboard"/>
                <a:cs typeface="Chalkboard"/>
              </a:rPr>
              <a:t>cette nouvelle année 2016 vous apporte bonheur et réussite et qu’elle vous permette de découvrir l’autre </a:t>
            </a:r>
            <a:r>
              <a:rPr lang="fr-FR" sz="1200" dirty="0" smtClean="0">
                <a:latin typeface="Chalkboard"/>
                <a:cs typeface="Chalkboard"/>
              </a:rPr>
              <a:t>rive</a:t>
            </a:r>
            <a:r>
              <a:rPr lang="fr-FR" sz="1200" dirty="0">
                <a:latin typeface="Chalkboard"/>
                <a:cs typeface="Chalkboard"/>
              </a:rPr>
              <a:t>.</a:t>
            </a:r>
            <a:endParaRPr lang="fr-FR" sz="1200" dirty="0">
              <a:latin typeface="Chalkboard"/>
              <a:cs typeface="Chalkboard"/>
            </a:endParaRPr>
          </a:p>
          <a:p>
            <a:r>
              <a:rPr lang="fr-FR" sz="1200" dirty="0">
                <a:latin typeface="Chalkboard"/>
                <a:cs typeface="Chalkboard"/>
              </a:rPr>
              <a:t> </a:t>
            </a:r>
          </a:p>
          <a:p>
            <a:r>
              <a:rPr lang="fr-FR" sz="1200" dirty="0">
                <a:latin typeface="Chalkboard"/>
                <a:cs typeface="Chalkboard"/>
              </a:rPr>
              <a:t>Pierre </a:t>
            </a:r>
            <a:r>
              <a:rPr lang="fr-FR" sz="1200" dirty="0" smtClean="0">
                <a:latin typeface="Chalkboard"/>
                <a:cs typeface="Chalkboard"/>
              </a:rPr>
              <a:t>Charreyron</a:t>
            </a:r>
            <a:endParaRPr lang="fr-FR" sz="1200" dirty="0">
              <a:latin typeface="Chalkboard"/>
              <a:cs typeface="Chalkboard"/>
            </a:endParaRPr>
          </a:p>
        </p:txBody>
      </p:sp>
      <p:pic>
        <p:nvPicPr>
          <p:cNvPr id="16" name="Image 15" descr="2016 fond-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0232" y="4224450"/>
            <a:ext cx="1875785" cy="1249742"/>
          </a:xfrm>
          <a:prstGeom prst="rect">
            <a:avLst/>
          </a:prstGeom>
        </p:spPr>
      </p:pic>
      <p:pic>
        <p:nvPicPr>
          <p:cNvPr id="17" name="Image 16" descr="Pont de Laval 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61942" y="4200546"/>
            <a:ext cx="1678290" cy="1261694"/>
          </a:xfrm>
          <a:prstGeom prst="rect">
            <a:avLst/>
          </a:prstGeom>
        </p:spPr>
      </p:pic>
      <p:pic>
        <p:nvPicPr>
          <p:cNvPr id="19" name="Image 18" descr="Constantine.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0940" y="4188594"/>
            <a:ext cx="1684531" cy="1261694"/>
          </a:xfrm>
          <a:prstGeom prst="rect">
            <a:avLst/>
          </a:prstGeom>
        </p:spPr>
      </p:pic>
      <p:pic>
        <p:nvPicPr>
          <p:cNvPr id="20" name="Image 19" descr="Sempe Brooklyn Bridge.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5178" y="4188594"/>
            <a:ext cx="888233" cy="1261694"/>
          </a:xfrm>
          <a:prstGeom prst="rect">
            <a:avLst/>
          </a:prstGeom>
        </p:spPr>
      </p:pic>
      <p:pic>
        <p:nvPicPr>
          <p:cNvPr id="21" name="Image 20" descr="Boston Bridge.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5471" y="4188594"/>
            <a:ext cx="1991525" cy="1249742"/>
          </a:xfrm>
          <a:prstGeom prst="rect">
            <a:avLst/>
          </a:prstGeom>
        </p:spPr>
      </p:pic>
    </p:spTree>
    <p:extLst>
      <p:ext uri="{BB962C8B-B14F-4D97-AF65-F5344CB8AC3E}">
        <p14:creationId xmlns:p14="http://schemas.microsoft.com/office/powerpoint/2010/main" val="70660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New-York.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3385" y="4212498"/>
            <a:ext cx="2074568" cy="1274331"/>
          </a:xfrm>
          <a:prstGeom prst="rect">
            <a:avLst/>
          </a:prstGeom>
        </p:spPr>
      </p:pic>
      <p:sp>
        <p:nvSpPr>
          <p:cNvPr id="15" name="ZoneTexte 14"/>
          <p:cNvSpPr txBox="1"/>
          <p:nvPr/>
        </p:nvSpPr>
        <p:spPr>
          <a:xfrm>
            <a:off x="5756332" y="560217"/>
            <a:ext cx="2811622" cy="3098284"/>
          </a:xfrm>
          <a:prstGeom prst="rect">
            <a:avLst/>
          </a:prstGeom>
          <a:solidFill>
            <a:srgbClr val="E4E2F1">
              <a:alpha val="73000"/>
            </a:srgbClr>
          </a:solidFill>
          <a:effectLst>
            <a:glow rad="127000">
              <a:schemeClr val="accent5">
                <a:lumMod val="20000"/>
                <a:lumOff val="80000"/>
                <a:alpha val="12000"/>
              </a:schemeClr>
            </a:glow>
          </a:effectLst>
        </p:spPr>
        <p:txBody>
          <a:bodyPr wrap="square" lIns="254000" tIns="254000" rIns="254000" bIns="254000" rtlCol="0">
            <a:spAutoFit/>
          </a:bodyPr>
          <a:lstStyle/>
          <a:p>
            <a:r>
              <a:rPr lang="fr-FR" sz="1200" dirty="0" smtClean="0">
                <a:latin typeface="Chalkboard"/>
                <a:cs typeface="Chalkboard"/>
              </a:rPr>
              <a:t>Cette </a:t>
            </a:r>
            <a:r>
              <a:rPr lang="fr-FR" sz="1200" dirty="0">
                <a:latin typeface="Chalkboard"/>
                <a:cs typeface="Chalkboard"/>
              </a:rPr>
              <a:t>année, j’ai choisi les ponts comme thème de mon message annuel.  De tous temps, ces ouvrages humains ont tiré partie des progrès de la technologie pour franchir les obstacles et rapprocher les hommes.</a:t>
            </a:r>
          </a:p>
          <a:p>
            <a:r>
              <a:rPr lang="fr-FR" sz="1200" dirty="0">
                <a:latin typeface="Chalkboard"/>
                <a:cs typeface="Chalkboard"/>
              </a:rPr>
              <a:t> </a:t>
            </a:r>
            <a:endParaRPr lang="fr-FR" sz="1200" dirty="0" smtClean="0">
              <a:latin typeface="Chalkboard"/>
              <a:cs typeface="Chalkboard"/>
            </a:endParaRPr>
          </a:p>
          <a:p>
            <a:r>
              <a:rPr lang="fr-FR" sz="1200" dirty="0" smtClean="0">
                <a:latin typeface="Chalkboard"/>
                <a:cs typeface="Chalkboard"/>
              </a:rPr>
              <a:t>Que </a:t>
            </a:r>
            <a:r>
              <a:rPr lang="fr-FR" sz="1200" dirty="0">
                <a:latin typeface="Chalkboard"/>
                <a:cs typeface="Chalkboard"/>
              </a:rPr>
              <a:t>cette nouvelle année 2016 vous apporte bonheur et réussite et qu’elle vous permette de découvrir l’autre </a:t>
            </a:r>
            <a:r>
              <a:rPr lang="fr-FR" sz="1200" dirty="0" smtClean="0">
                <a:latin typeface="Chalkboard"/>
                <a:cs typeface="Chalkboard"/>
              </a:rPr>
              <a:t>rive</a:t>
            </a:r>
            <a:r>
              <a:rPr lang="fr-FR" sz="1200" dirty="0">
                <a:latin typeface="Chalkboard"/>
                <a:cs typeface="Chalkboard"/>
              </a:rPr>
              <a:t>.</a:t>
            </a:r>
            <a:endParaRPr lang="fr-FR" sz="1200" dirty="0">
              <a:latin typeface="Chalkboard"/>
              <a:cs typeface="Chalkboard"/>
            </a:endParaRPr>
          </a:p>
          <a:p>
            <a:r>
              <a:rPr lang="fr-FR" sz="1200" dirty="0">
                <a:latin typeface="Chalkboard"/>
                <a:cs typeface="Chalkboard"/>
              </a:rPr>
              <a:t> </a:t>
            </a:r>
          </a:p>
          <a:p>
            <a:r>
              <a:rPr lang="fr-FR" sz="1200" dirty="0">
                <a:latin typeface="Chalkboard"/>
                <a:cs typeface="Chalkboard"/>
              </a:rPr>
              <a:t>Pierre </a:t>
            </a:r>
            <a:r>
              <a:rPr lang="fr-FR" sz="1200" dirty="0" smtClean="0">
                <a:latin typeface="Chalkboard"/>
                <a:cs typeface="Chalkboard"/>
              </a:rPr>
              <a:t>Charreyron</a:t>
            </a:r>
            <a:endParaRPr lang="fr-FR" sz="1200" dirty="0">
              <a:latin typeface="Chalkboard"/>
              <a:cs typeface="Chalkboard"/>
            </a:endParaRPr>
          </a:p>
        </p:txBody>
      </p:sp>
      <p:pic>
        <p:nvPicPr>
          <p:cNvPr id="16" name="Image 15" descr="2016 fond-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178" y="536775"/>
            <a:ext cx="5481153" cy="3651819"/>
          </a:xfrm>
          <a:prstGeom prst="rect">
            <a:avLst/>
          </a:prstGeom>
        </p:spPr>
      </p:pic>
      <p:pic>
        <p:nvPicPr>
          <p:cNvPr id="17" name="Image 16" descr="Pont de Laval 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61942" y="4200546"/>
            <a:ext cx="1678290" cy="1261694"/>
          </a:xfrm>
          <a:prstGeom prst="rect">
            <a:avLst/>
          </a:prstGeom>
        </p:spPr>
      </p:pic>
      <p:pic>
        <p:nvPicPr>
          <p:cNvPr id="19" name="Image 18" descr="Constantine.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0940" y="4188594"/>
            <a:ext cx="1684531" cy="1261694"/>
          </a:xfrm>
          <a:prstGeom prst="rect">
            <a:avLst/>
          </a:prstGeom>
        </p:spPr>
      </p:pic>
      <p:pic>
        <p:nvPicPr>
          <p:cNvPr id="20" name="Image 19" descr="Sempe Brooklyn Bridge.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5178" y="4188594"/>
            <a:ext cx="888233" cy="1261694"/>
          </a:xfrm>
          <a:prstGeom prst="rect">
            <a:avLst/>
          </a:prstGeom>
        </p:spPr>
      </p:pic>
      <p:pic>
        <p:nvPicPr>
          <p:cNvPr id="21" name="Image 20" descr="Boston Bridge.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5471" y="4188594"/>
            <a:ext cx="1991525" cy="1249742"/>
          </a:xfrm>
          <a:prstGeom prst="rect">
            <a:avLst/>
          </a:prstGeom>
        </p:spPr>
      </p:pic>
    </p:spTree>
    <p:extLst>
      <p:ext uri="{BB962C8B-B14F-4D97-AF65-F5344CB8AC3E}">
        <p14:creationId xmlns:p14="http://schemas.microsoft.com/office/powerpoint/2010/main" val="286063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r 4"/>
          <p:cNvGrpSpPr/>
          <p:nvPr/>
        </p:nvGrpSpPr>
        <p:grpSpPr>
          <a:xfrm>
            <a:off x="275179" y="536775"/>
            <a:ext cx="8708125" cy="2975525"/>
            <a:chOff x="275179" y="536775"/>
            <a:chExt cx="8708125" cy="2975525"/>
          </a:xfrm>
        </p:grpSpPr>
        <p:pic>
          <p:nvPicPr>
            <p:cNvPr id="16" name="Image 15" descr="2016 fond-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179" y="536775"/>
              <a:ext cx="4466078" cy="2975525"/>
            </a:xfrm>
            <a:prstGeom prst="rect">
              <a:avLst/>
            </a:prstGeom>
          </p:spPr>
        </p:pic>
        <p:pic>
          <p:nvPicPr>
            <p:cNvPr id="4" name="Image 3" descr="16111713_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6928" y="728383"/>
              <a:ext cx="2351650" cy="438974"/>
            </a:xfrm>
            <a:prstGeom prst="rect">
              <a:avLst/>
            </a:prstGeom>
          </p:spPr>
        </p:pic>
        <p:sp>
          <p:nvSpPr>
            <p:cNvPr id="3" name="Rectangle 2"/>
            <p:cNvSpPr/>
            <p:nvPr/>
          </p:nvSpPr>
          <p:spPr>
            <a:xfrm>
              <a:off x="4741257" y="536775"/>
              <a:ext cx="4242047" cy="2975525"/>
            </a:xfrm>
            <a:prstGeom prst="rect">
              <a:avLst/>
            </a:prstGeom>
            <a:solidFill>
              <a:srgbClr val="EEECFF">
                <a:alpha val="48000"/>
              </a:srgbClr>
            </a:solidFill>
            <a:effectLst/>
          </p:spPr>
          <p:style>
            <a:lnRef idx="1">
              <a:schemeClr val="accent1"/>
            </a:lnRef>
            <a:fillRef idx="3">
              <a:schemeClr val="accent1"/>
            </a:fillRef>
            <a:effectRef idx="2">
              <a:schemeClr val="accent1"/>
            </a:effectRef>
            <a:fontRef idx="minor">
              <a:schemeClr val="lt1"/>
            </a:fontRef>
          </p:style>
          <p:txBody>
            <a:bodyPr lIns="254000" tIns="731520" rIns="127000" rtlCol="0" anchor="t" anchorCtr="0"/>
            <a:lstStyle/>
            <a:p>
              <a:r>
                <a:rPr lang="fr-FR" sz="1200" dirty="0">
                  <a:solidFill>
                    <a:srgbClr val="000000"/>
                  </a:solidFill>
                  <a:latin typeface="Chalkboard"/>
                  <a:cs typeface="Chalkboard"/>
                </a:rPr>
                <a:t>Cette année, j’ai choisi les ponts comme thème de mon message annuel.  De tous temps, ces ouvrages humains ont tiré partie des progrès de la technologie pour franchir les obstacles et </a:t>
              </a:r>
              <a:r>
                <a:rPr lang="fr-FR" sz="1200" dirty="0" smtClean="0">
                  <a:solidFill>
                    <a:srgbClr val="000000"/>
                  </a:solidFill>
                  <a:latin typeface="Chalkboard"/>
                  <a:cs typeface="Chalkboard"/>
                </a:rPr>
                <a:t>rapprocher les gens.</a:t>
              </a:r>
              <a:endParaRPr lang="fr-FR" sz="1200" dirty="0">
                <a:solidFill>
                  <a:srgbClr val="000000"/>
                </a:solidFill>
                <a:latin typeface="Chalkboard"/>
                <a:cs typeface="Chalkboard"/>
              </a:endParaRPr>
            </a:p>
            <a:p>
              <a:r>
                <a:rPr lang="fr-FR" sz="1200" dirty="0">
                  <a:solidFill>
                    <a:srgbClr val="000000"/>
                  </a:solidFill>
                  <a:latin typeface="Chalkboard"/>
                  <a:cs typeface="Chalkboard"/>
                </a:rPr>
                <a:t> </a:t>
              </a:r>
            </a:p>
            <a:p>
              <a:r>
                <a:rPr lang="fr-FR" sz="1200" dirty="0">
                  <a:solidFill>
                    <a:srgbClr val="000000"/>
                  </a:solidFill>
                  <a:latin typeface="Chalkboard"/>
                  <a:cs typeface="Chalkboard"/>
                </a:rPr>
                <a:t>Que cette nouvelle année 2016 vous apporte bonheur et </a:t>
              </a:r>
              <a:r>
                <a:rPr lang="fr-FR" sz="1200" dirty="0" smtClean="0">
                  <a:solidFill>
                    <a:srgbClr val="000000"/>
                  </a:solidFill>
                  <a:latin typeface="Chalkboard"/>
                  <a:cs typeface="Chalkboard"/>
                </a:rPr>
                <a:t>réussite, </a:t>
              </a:r>
              <a:r>
                <a:rPr lang="fr-FR" sz="1200" dirty="0">
                  <a:solidFill>
                    <a:srgbClr val="000000"/>
                  </a:solidFill>
                  <a:latin typeface="Chalkboard"/>
                  <a:cs typeface="Chalkboard"/>
                </a:rPr>
                <a:t>et qu’elle vous permette de découvrir </a:t>
              </a:r>
              <a:r>
                <a:rPr lang="fr-FR" sz="1200" dirty="0" smtClean="0">
                  <a:solidFill>
                    <a:srgbClr val="000000"/>
                  </a:solidFill>
                  <a:latin typeface="Chalkboard"/>
                  <a:cs typeface="Chalkboard"/>
                </a:rPr>
                <a:t>de nouveaux horizons.</a:t>
              </a:r>
              <a:endParaRPr lang="fr-FR" sz="1200" dirty="0">
                <a:solidFill>
                  <a:srgbClr val="000000"/>
                </a:solidFill>
                <a:latin typeface="Chalkboard"/>
                <a:cs typeface="Chalkboard"/>
              </a:endParaRPr>
            </a:p>
            <a:p>
              <a:r>
                <a:rPr lang="fr-FR" sz="1200" dirty="0">
                  <a:solidFill>
                    <a:srgbClr val="000000"/>
                  </a:solidFill>
                  <a:latin typeface="Chalkboard"/>
                  <a:cs typeface="Chalkboard"/>
                </a:rPr>
                <a:t> </a:t>
              </a:r>
            </a:p>
            <a:p>
              <a:r>
                <a:rPr lang="fr-FR" sz="1200" dirty="0">
                  <a:solidFill>
                    <a:srgbClr val="000000"/>
                  </a:solidFill>
                  <a:latin typeface="Chalkboard"/>
                  <a:cs typeface="Chalkboard"/>
                </a:rPr>
                <a:t>Pierre Charreyron</a:t>
              </a:r>
              <a:endParaRPr lang="fr-FR" sz="1200" dirty="0">
                <a:solidFill>
                  <a:srgbClr val="000000"/>
                </a:solidFill>
                <a:latin typeface="Chalkboard"/>
                <a:cs typeface="Chalkboard"/>
              </a:endParaRPr>
            </a:p>
          </p:txBody>
        </p:sp>
      </p:grpSp>
    </p:spTree>
    <p:extLst>
      <p:ext uri="{BB962C8B-B14F-4D97-AF65-F5344CB8AC3E}">
        <p14:creationId xmlns:p14="http://schemas.microsoft.com/office/powerpoint/2010/main" val="632924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r 4"/>
          <p:cNvGrpSpPr/>
          <p:nvPr/>
        </p:nvGrpSpPr>
        <p:grpSpPr>
          <a:xfrm>
            <a:off x="275179" y="536775"/>
            <a:ext cx="8708125" cy="2975525"/>
            <a:chOff x="275179" y="536775"/>
            <a:chExt cx="8708125" cy="2975525"/>
          </a:xfrm>
        </p:grpSpPr>
        <p:pic>
          <p:nvPicPr>
            <p:cNvPr id="16" name="Image 15" descr="2016 fond-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179" y="536775"/>
              <a:ext cx="4466078" cy="2975525"/>
            </a:xfrm>
            <a:prstGeom prst="rect">
              <a:avLst/>
            </a:prstGeom>
          </p:spPr>
        </p:pic>
        <p:pic>
          <p:nvPicPr>
            <p:cNvPr id="4" name="Image 3" descr="16111713_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6928" y="728383"/>
              <a:ext cx="2351650" cy="438974"/>
            </a:xfrm>
            <a:prstGeom prst="rect">
              <a:avLst/>
            </a:prstGeom>
          </p:spPr>
        </p:pic>
        <p:sp>
          <p:nvSpPr>
            <p:cNvPr id="3" name="Rectangle 2"/>
            <p:cNvSpPr/>
            <p:nvPr/>
          </p:nvSpPr>
          <p:spPr>
            <a:xfrm>
              <a:off x="4741257" y="536775"/>
              <a:ext cx="4242047" cy="2975525"/>
            </a:xfrm>
            <a:prstGeom prst="rect">
              <a:avLst/>
            </a:prstGeom>
            <a:solidFill>
              <a:srgbClr val="EEECFF">
                <a:alpha val="48000"/>
              </a:srgbClr>
            </a:solidFill>
            <a:effectLst/>
          </p:spPr>
          <p:style>
            <a:lnRef idx="1">
              <a:schemeClr val="accent1"/>
            </a:lnRef>
            <a:fillRef idx="3">
              <a:schemeClr val="accent1"/>
            </a:fillRef>
            <a:effectRef idx="2">
              <a:schemeClr val="accent1"/>
            </a:effectRef>
            <a:fontRef idx="minor">
              <a:schemeClr val="lt1"/>
            </a:fontRef>
          </p:style>
          <p:txBody>
            <a:bodyPr lIns="254000" tIns="731520" rIns="127000" rtlCol="0" anchor="t" anchorCtr="0"/>
            <a:lstStyle/>
            <a:p>
              <a:r>
                <a:rPr lang="en-CA" sz="1200" dirty="0" smtClean="0">
                  <a:solidFill>
                    <a:srgbClr val="000000"/>
                  </a:solidFill>
                  <a:latin typeface="Chalkboard"/>
                  <a:cs typeface="Chalkboard"/>
                </a:rPr>
                <a:t>This year, the theme of my annual message is bridges.  From the beginning of time, bridge builders pushed the limits of technology to step over obstacles and bring people closer to each other.</a:t>
              </a:r>
            </a:p>
            <a:p>
              <a:r>
                <a:rPr lang="en-CA" sz="1200" dirty="0" smtClean="0">
                  <a:solidFill>
                    <a:srgbClr val="000000"/>
                  </a:solidFill>
                  <a:latin typeface="Chalkboard"/>
                  <a:cs typeface="Chalkboard"/>
                </a:rPr>
                <a:t> </a:t>
              </a:r>
            </a:p>
            <a:p>
              <a:r>
                <a:rPr lang="en-CA" sz="1200" dirty="0" smtClean="0">
                  <a:solidFill>
                    <a:srgbClr val="000000"/>
                  </a:solidFill>
                  <a:latin typeface="Chalkboard"/>
                  <a:cs typeface="Chalkboard"/>
                </a:rPr>
                <a:t>May this New Year 2016 bring you success and happiness, and help you discover new horizons.</a:t>
              </a:r>
            </a:p>
            <a:p>
              <a:r>
                <a:rPr lang="en-CA" sz="1200" dirty="0" smtClean="0">
                  <a:solidFill>
                    <a:srgbClr val="000000"/>
                  </a:solidFill>
                  <a:latin typeface="Chalkboard"/>
                  <a:cs typeface="Chalkboard"/>
                </a:rPr>
                <a:t> </a:t>
              </a:r>
            </a:p>
            <a:p>
              <a:r>
                <a:rPr lang="en-CA" sz="1200" dirty="0" smtClean="0">
                  <a:solidFill>
                    <a:srgbClr val="000000"/>
                  </a:solidFill>
                  <a:latin typeface="Chalkboard"/>
                  <a:cs typeface="Chalkboard"/>
                </a:rPr>
                <a:t>Pierre Charreyron</a:t>
              </a:r>
              <a:endParaRPr lang="en-CA" sz="1200" dirty="0">
                <a:solidFill>
                  <a:srgbClr val="000000"/>
                </a:solidFill>
                <a:latin typeface="Chalkboard"/>
                <a:cs typeface="Chalkboard"/>
              </a:endParaRPr>
            </a:p>
          </p:txBody>
        </p:sp>
      </p:grpSp>
    </p:spTree>
    <p:extLst>
      <p:ext uri="{BB962C8B-B14F-4D97-AF65-F5344CB8AC3E}">
        <p14:creationId xmlns:p14="http://schemas.microsoft.com/office/powerpoint/2010/main" val="114534611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1890</TotalTime>
  <Words>194</Words>
  <Application>Microsoft Macintosh PowerPoint</Application>
  <PresentationFormat>Présentation à l'écran (4:3)</PresentationFormat>
  <Paragraphs>27</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Company>ESTACA Campus-Ouest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Pierre CHARREYRON</dc:creator>
  <cp:lastModifiedBy>Pierre CHARREYRON</cp:lastModifiedBy>
  <cp:revision>22</cp:revision>
  <dcterms:created xsi:type="dcterms:W3CDTF">2015-12-30T20:37:17Z</dcterms:created>
  <dcterms:modified xsi:type="dcterms:W3CDTF">2016-01-02T17:28:50Z</dcterms:modified>
</cp:coreProperties>
</file>